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77" d="100"/>
          <a:sy n="77" d="100"/>
        </p:scale>
        <p:origin x="1219" y="3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4390A-ADE4-4BEA-99EE-BEC75B80382B}" type="datetimeFigureOut">
              <a:rPr lang="en-US" smtClean="0"/>
              <a:t>3/5/2018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0F51CC-981D-4FEB-93C8-4B09F57797EF}" type="slidenum">
              <a:rPr lang="en-US" smtClean="0"/>
              <a:t>‹#›</a:t>
            </a:fld>
            <a:endParaRPr lang="en-US"/>
          </a:p>
        </p:txBody>
      </p:sp>
    </p:spTree>
    <p:extLst>
      <p:ext uri="{BB962C8B-B14F-4D97-AF65-F5344CB8AC3E}">
        <p14:creationId xmlns:p14="http://schemas.microsoft.com/office/powerpoint/2010/main" val="3788322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0F51CC-981D-4FEB-93C8-4B09F57797EF}" type="slidenum">
              <a:rPr lang="en-US" smtClean="0"/>
              <a:t>1</a:t>
            </a:fld>
            <a:endParaRPr lang="en-US"/>
          </a:p>
        </p:txBody>
      </p:sp>
    </p:spTree>
    <p:extLst>
      <p:ext uri="{BB962C8B-B14F-4D97-AF65-F5344CB8AC3E}">
        <p14:creationId xmlns:p14="http://schemas.microsoft.com/office/powerpoint/2010/main" val="3988148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6215B1-8BFF-4ED8-92E4-F7E61D93BF7C}"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227CB-08FB-4CC4-A3CB-DC02FA8E4A0F}" type="slidenum">
              <a:rPr lang="en-US" smtClean="0"/>
              <a:t>‹#›</a:t>
            </a:fld>
            <a:endParaRPr lang="en-US"/>
          </a:p>
        </p:txBody>
      </p:sp>
    </p:spTree>
    <p:extLst>
      <p:ext uri="{BB962C8B-B14F-4D97-AF65-F5344CB8AC3E}">
        <p14:creationId xmlns:p14="http://schemas.microsoft.com/office/powerpoint/2010/main" val="3243948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215B1-8BFF-4ED8-92E4-F7E61D93BF7C}"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227CB-08FB-4CC4-A3CB-DC02FA8E4A0F}" type="slidenum">
              <a:rPr lang="en-US" smtClean="0"/>
              <a:t>‹#›</a:t>
            </a:fld>
            <a:endParaRPr lang="en-US"/>
          </a:p>
        </p:txBody>
      </p:sp>
    </p:spTree>
    <p:extLst>
      <p:ext uri="{BB962C8B-B14F-4D97-AF65-F5344CB8AC3E}">
        <p14:creationId xmlns:p14="http://schemas.microsoft.com/office/powerpoint/2010/main" val="159169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215B1-8BFF-4ED8-92E4-F7E61D93BF7C}"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227CB-08FB-4CC4-A3CB-DC02FA8E4A0F}" type="slidenum">
              <a:rPr lang="en-US" smtClean="0"/>
              <a:t>‹#›</a:t>
            </a:fld>
            <a:endParaRPr lang="en-US"/>
          </a:p>
        </p:txBody>
      </p:sp>
    </p:spTree>
    <p:extLst>
      <p:ext uri="{BB962C8B-B14F-4D97-AF65-F5344CB8AC3E}">
        <p14:creationId xmlns:p14="http://schemas.microsoft.com/office/powerpoint/2010/main" val="2496796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215B1-8BFF-4ED8-92E4-F7E61D93BF7C}"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227CB-08FB-4CC4-A3CB-DC02FA8E4A0F}" type="slidenum">
              <a:rPr lang="en-US" smtClean="0"/>
              <a:t>‹#›</a:t>
            </a:fld>
            <a:endParaRPr lang="en-US"/>
          </a:p>
        </p:txBody>
      </p:sp>
    </p:spTree>
    <p:extLst>
      <p:ext uri="{BB962C8B-B14F-4D97-AF65-F5344CB8AC3E}">
        <p14:creationId xmlns:p14="http://schemas.microsoft.com/office/powerpoint/2010/main" val="1571687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6215B1-8BFF-4ED8-92E4-F7E61D93BF7C}"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227CB-08FB-4CC4-A3CB-DC02FA8E4A0F}" type="slidenum">
              <a:rPr lang="en-US" smtClean="0"/>
              <a:t>‹#›</a:t>
            </a:fld>
            <a:endParaRPr lang="en-US"/>
          </a:p>
        </p:txBody>
      </p:sp>
    </p:spTree>
    <p:extLst>
      <p:ext uri="{BB962C8B-B14F-4D97-AF65-F5344CB8AC3E}">
        <p14:creationId xmlns:p14="http://schemas.microsoft.com/office/powerpoint/2010/main" val="2387311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6215B1-8BFF-4ED8-92E4-F7E61D93BF7C}"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227CB-08FB-4CC4-A3CB-DC02FA8E4A0F}" type="slidenum">
              <a:rPr lang="en-US" smtClean="0"/>
              <a:t>‹#›</a:t>
            </a:fld>
            <a:endParaRPr lang="en-US"/>
          </a:p>
        </p:txBody>
      </p:sp>
    </p:spTree>
    <p:extLst>
      <p:ext uri="{BB962C8B-B14F-4D97-AF65-F5344CB8AC3E}">
        <p14:creationId xmlns:p14="http://schemas.microsoft.com/office/powerpoint/2010/main" val="3224840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6215B1-8BFF-4ED8-92E4-F7E61D93BF7C}" type="datetimeFigureOut">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D227CB-08FB-4CC4-A3CB-DC02FA8E4A0F}" type="slidenum">
              <a:rPr lang="en-US" smtClean="0"/>
              <a:t>‹#›</a:t>
            </a:fld>
            <a:endParaRPr lang="en-US"/>
          </a:p>
        </p:txBody>
      </p:sp>
    </p:spTree>
    <p:extLst>
      <p:ext uri="{BB962C8B-B14F-4D97-AF65-F5344CB8AC3E}">
        <p14:creationId xmlns:p14="http://schemas.microsoft.com/office/powerpoint/2010/main" val="24412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6215B1-8BFF-4ED8-92E4-F7E61D93BF7C}" type="datetimeFigureOut">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D227CB-08FB-4CC4-A3CB-DC02FA8E4A0F}" type="slidenum">
              <a:rPr lang="en-US" smtClean="0"/>
              <a:t>‹#›</a:t>
            </a:fld>
            <a:endParaRPr lang="en-US"/>
          </a:p>
        </p:txBody>
      </p:sp>
    </p:spTree>
    <p:extLst>
      <p:ext uri="{BB962C8B-B14F-4D97-AF65-F5344CB8AC3E}">
        <p14:creationId xmlns:p14="http://schemas.microsoft.com/office/powerpoint/2010/main" val="1889255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6215B1-8BFF-4ED8-92E4-F7E61D93BF7C}" type="datetimeFigureOut">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D227CB-08FB-4CC4-A3CB-DC02FA8E4A0F}" type="slidenum">
              <a:rPr lang="en-US" smtClean="0"/>
              <a:t>‹#›</a:t>
            </a:fld>
            <a:endParaRPr lang="en-US"/>
          </a:p>
        </p:txBody>
      </p:sp>
    </p:spTree>
    <p:extLst>
      <p:ext uri="{BB962C8B-B14F-4D97-AF65-F5344CB8AC3E}">
        <p14:creationId xmlns:p14="http://schemas.microsoft.com/office/powerpoint/2010/main" val="1031465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6215B1-8BFF-4ED8-92E4-F7E61D93BF7C}"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227CB-08FB-4CC4-A3CB-DC02FA8E4A0F}" type="slidenum">
              <a:rPr lang="en-US" smtClean="0"/>
              <a:t>‹#›</a:t>
            </a:fld>
            <a:endParaRPr lang="en-US"/>
          </a:p>
        </p:txBody>
      </p:sp>
    </p:spTree>
    <p:extLst>
      <p:ext uri="{BB962C8B-B14F-4D97-AF65-F5344CB8AC3E}">
        <p14:creationId xmlns:p14="http://schemas.microsoft.com/office/powerpoint/2010/main" val="2691592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6215B1-8BFF-4ED8-92E4-F7E61D93BF7C}"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227CB-08FB-4CC4-A3CB-DC02FA8E4A0F}" type="slidenum">
              <a:rPr lang="en-US" smtClean="0"/>
              <a:t>‹#›</a:t>
            </a:fld>
            <a:endParaRPr lang="en-US"/>
          </a:p>
        </p:txBody>
      </p:sp>
    </p:spTree>
    <p:extLst>
      <p:ext uri="{BB962C8B-B14F-4D97-AF65-F5344CB8AC3E}">
        <p14:creationId xmlns:p14="http://schemas.microsoft.com/office/powerpoint/2010/main" val="88833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215B1-8BFF-4ED8-92E4-F7E61D93BF7C}" type="datetimeFigureOut">
              <a:rPr lang="en-US" smtClean="0"/>
              <a:t>3/5/2018</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227CB-08FB-4CC4-A3CB-DC02FA8E4A0F}" type="slidenum">
              <a:rPr lang="en-US" smtClean="0"/>
              <a:t>‹#›</a:t>
            </a:fld>
            <a:endParaRPr lang="en-US"/>
          </a:p>
        </p:txBody>
      </p:sp>
    </p:spTree>
    <p:extLst>
      <p:ext uri="{BB962C8B-B14F-4D97-AF65-F5344CB8AC3E}">
        <p14:creationId xmlns:p14="http://schemas.microsoft.com/office/powerpoint/2010/main" val="1259117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hartzs@wustl.edu"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816" y="1124508"/>
            <a:ext cx="8880567" cy="5657292"/>
          </a:xfrm>
          <a:blipFill>
            <a:blip r:embed="rId3"/>
            <a:tile tx="0" ty="0" sx="100000" sy="100000" flip="none" algn="tl"/>
          </a:blipFill>
          <a:ln w="76200">
            <a:solidFill>
              <a:schemeClr val="accent2">
                <a:lumMod val="50000"/>
              </a:schemeClr>
            </a:solidFill>
          </a:ln>
        </p:spPr>
        <p:style>
          <a:lnRef idx="2">
            <a:schemeClr val="accent2"/>
          </a:lnRef>
          <a:fillRef idx="1">
            <a:schemeClr val="lt1"/>
          </a:fillRef>
          <a:effectRef idx="0">
            <a:schemeClr val="accent2"/>
          </a:effectRef>
          <a:fontRef idx="minor">
            <a:schemeClr val="dk1"/>
          </a:fontRef>
        </p:style>
        <p:txBody>
          <a:bodyPr>
            <a:normAutofit fontScale="90000"/>
          </a:bodyPr>
          <a:lstStyle/>
          <a:p>
            <a:r>
              <a:rPr lang="en-US" b="1" dirty="0" smtClean="0">
                <a:solidFill>
                  <a:srgbClr val="663300"/>
                </a:solidFill>
              </a:rPr>
              <a:t/>
            </a:r>
            <a:br>
              <a:rPr lang="en-US" b="1" dirty="0" smtClean="0">
                <a:solidFill>
                  <a:srgbClr val="663300"/>
                </a:solidFill>
              </a:rPr>
            </a:br>
            <a:r>
              <a:rPr lang="en-US" b="1" dirty="0" smtClean="0">
                <a:solidFill>
                  <a:srgbClr val="663300"/>
                </a:solidFill>
              </a:rPr>
              <a:t/>
            </a:r>
            <a:br>
              <a:rPr lang="en-US" b="1" dirty="0" smtClean="0">
                <a:solidFill>
                  <a:srgbClr val="663300"/>
                </a:solidFill>
              </a:rPr>
            </a:br>
            <a:r>
              <a:rPr lang="en-US" sz="4000" b="1" dirty="0" smtClean="0">
                <a:solidFill>
                  <a:schemeClr val="accent6">
                    <a:lumMod val="50000"/>
                  </a:schemeClr>
                </a:solidFill>
                <a:effectLst>
                  <a:outerShdw blurRad="38100" dist="38100" dir="2700000" algn="tl">
                    <a:srgbClr val="000000">
                      <a:alpha val="43137"/>
                    </a:srgbClr>
                  </a:outerShdw>
                </a:effectLst>
              </a:rPr>
              <a:t>2018 </a:t>
            </a:r>
            <a:r>
              <a:rPr lang="en-US" sz="4000" b="1" dirty="0">
                <a:solidFill>
                  <a:schemeClr val="accent6">
                    <a:lumMod val="50000"/>
                  </a:schemeClr>
                </a:solidFill>
                <a:effectLst>
                  <a:outerShdw blurRad="38100" dist="38100" dir="2700000" algn="tl">
                    <a:srgbClr val="000000">
                      <a:alpha val="43137"/>
                    </a:srgbClr>
                  </a:outerShdw>
                </a:effectLst>
              </a:rPr>
              <a:t>C</a:t>
            </a:r>
            <a:r>
              <a:rPr lang="en-US" sz="4000" b="1" dirty="0" smtClean="0">
                <a:solidFill>
                  <a:schemeClr val="accent6">
                    <a:lumMod val="50000"/>
                  </a:schemeClr>
                </a:solidFill>
                <a:effectLst>
                  <a:outerShdw blurRad="38100" dist="38100" dir="2700000" algn="tl">
                    <a:srgbClr val="000000">
                      <a:alpha val="43137"/>
                    </a:srgbClr>
                  </a:outerShdw>
                </a:effectLst>
              </a:rPr>
              <a:t>all for Nominations</a:t>
            </a:r>
            <a:r>
              <a:rPr lang="en-US" sz="2200" b="1" i="1" dirty="0" smtClean="0"/>
              <a:t/>
            </a:r>
            <a:br>
              <a:rPr lang="en-US" sz="2200" b="1" i="1" dirty="0" smtClean="0"/>
            </a:br>
            <a:r>
              <a:rPr lang="en-US" sz="4000" b="1" dirty="0" smtClean="0">
                <a:solidFill>
                  <a:schemeClr val="accent6">
                    <a:lumMod val="75000"/>
                  </a:schemeClr>
                </a:solidFill>
                <a:effectLst>
                  <a:outerShdw blurRad="38100" dist="38100" dir="2700000" algn="tl">
                    <a:srgbClr val="000000">
                      <a:alpha val="43137"/>
                    </a:srgbClr>
                  </a:outerShdw>
                </a:effectLst>
              </a:rPr>
              <a:t>Mentor Award </a:t>
            </a:r>
            <a:br>
              <a:rPr lang="en-US" sz="4000" b="1" dirty="0" smtClean="0">
                <a:solidFill>
                  <a:schemeClr val="accent6">
                    <a:lumMod val="75000"/>
                  </a:schemeClr>
                </a:solidFill>
                <a:effectLst>
                  <a:outerShdw blurRad="38100" dist="38100" dir="2700000" algn="tl">
                    <a:srgbClr val="000000">
                      <a:alpha val="43137"/>
                    </a:srgbClr>
                  </a:outerShdw>
                </a:effectLst>
              </a:rPr>
            </a:br>
            <a:r>
              <a:rPr lang="en-US" sz="4000" b="1" dirty="0">
                <a:solidFill>
                  <a:schemeClr val="accent6">
                    <a:lumMod val="75000"/>
                  </a:schemeClr>
                </a:solidFill>
                <a:effectLst>
                  <a:outerShdw blurRad="38100" dist="38100" dir="2700000" algn="tl">
                    <a:srgbClr val="000000">
                      <a:alpha val="43137"/>
                    </a:srgbClr>
                  </a:outerShdw>
                </a:effectLst>
              </a:rPr>
              <a:t/>
            </a:r>
            <a:br>
              <a:rPr lang="en-US" sz="4000" b="1" dirty="0">
                <a:solidFill>
                  <a:schemeClr val="accent6">
                    <a:lumMod val="75000"/>
                  </a:schemeClr>
                </a:solidFill>
                <a:effectLst>
                  <a:outerShdw blurRad="38100" dist="38100" dir="2700000" algn="tl">
                    <a:srgbClr val="000000">
                      <a:alpha val="43137"/>
                    </a:srgbClr>
                  </a:outerShdw>
                </a:effectLst>
              </a:rPr>
            </a:br>
            <a:r>
              <a:rPr lang="en-US" sz="4000" b="1" dirty="0" smtClean="0">
                <a:solidFill>
                  <a:schemeClr val="accent6">
                    <a:lumMod val="75000"/>
                  </a:schemeClr>
                </a:solidFill>
                <a:effectLst>
                  <a:outerShdw blurRad="38100" dist="38100" dir="2700000" algn="tl">
                    <a:srgbClr val="000000">
                      <a:alpha val="43137"/>
                    </a:srgbClr>
                  </a:outerShdw>
                </a:effectLst>
              </a:rPr>
              <a:t/>
            </a:r>
            <a:br>
              <a:rPr lang="en-US" sz="4000" b="1" dirty="0" smtClean="0">
                <a:solidFill>
                  <a:schemeClr val="accent6">
                    <a:lumMod val="75000"/>
                  </a:schemeClr>
                </a:solidFill>
                <a:effectLst>
                  <a:outerShdw blurRad="38100" dist="38100" dir="2700000" algn="tl">
                    <a:srgbClr val="000000">
                      <a:alpha val="43137"/>
                    </a:srgbClr>
                  </a:outerShdw>
                </a:effectLst>
              </a:rPr>
            </a:br>
            <a:r>
              <a:rPr lang="en-US" sz="4000" b="1" dirty="0">
                <a:solidFill>
                  <a:schemeClr val="accent6">
                    <a:lumMod val="75000"/>
                  </a:schemeClr>
                </a:solidFill>
                <a:effectLst>
                  <a:outerShdw blurRad="38100" dist="38100" dir="2700000" algn="tl">
                    <a:srgbClr val="000000">
                      <a:alpha val="43137"/>
                    </a:srgbClr>
                  </a:outerShdw>
                </a:effectLst>
              </a:rPr>
              <a:t/>
            </a:r>
            <a:br>
              <a:rPr lang="en-US" sz="4000" b="1" dirty="0">
                <a:solidFill>
                  <a:schemeClr val="accent6">
                    <a:lumMod val="75000"/>
                  </a:schemeClr>
                </a:solidFill>
                <a:effectLst>
                  <a:outerShdw blurRad="38100" dist="38100" dir="2700000" algn="tl">
                    <a:srgbClr val="000000">
                      <a:alpha val="43137"/>
                    </a:srgbClr>
                  </a:outerShdw>
                </a:effectLst>
              </a:rPr>
            </a:br>
            <a:r>
              <a:rPr lang="en-US" sz="4000" b="1" dirty="0" smtClean="0">
                <a:solidFill>
                  <a:schemeClr val="accent6">
                    <a:lumMod val="50000"/>
                  </a:schemeClr>
                </a:solidFill>
              </a:rPr>
              <a:t/>
            </a:r>
            <a:br>
              <a:rPr lang="en-US" sz="4000" b="1" dirty="0" smtClean="0">
                <a:solidFill>
                  <a:schemeClr val="accent6">
                    <a:lumMod val="50000"/>
                  </a:schemeClr>
                </a:solidFill>
              </a:rPr>
            </a:br>
            <a:r>
              <a:rPr lang="en-US" sz="4000" b="1" dirty="0" smtClean="0">
                <a:solidFill>
                  <a:schemeClr val="accent6">
                    <a:lumMod val="50000"/>
                  </a:schemeClr>
                </a:solidFill>
              </a:rPr>
              <a:t/>
            </a:r>
            <a:br>
              <a:rPr lang="en-US" sz="4000" b="1" dirty="0" smtClean="0">
                <a:solidFill>
                  <a:schemeClr val="accent6">
                    <a:lumMod val="50000"/>
                  </a:schemeClr>
                </a:solidFill>
              </a:rPr>
            </a:br>
            <a:r>
              <a:rPr lang="en-US" sz="2400" dirty="0"/>
              <a:t/>
            </a:r>
            <a:br>
              <a:rPr lang="en-US" sz="2400" dirty="0"/>
            </a:br>
            <a:r>
              <a:rPr lang="en-US" sz="2700" dirty="0" smtClean="0"/>
              <a:t/>
            </a:r>
            <a:br>
              <a:rPr lang="en-US" sz="2700" dirty="0" smtClean="0"/>
            </a:br>
            <a:r>
              <a:rPr lang="en-US" sz="2700" dirty="0" smtClean="0"/>
              <a:t/>
            </a:r>
            <a:br>
              <a:rPr lang="en-US" sz="2700" dirty="0" smtClean="0"/>
            </a:br>
            <a:r>
              <a:rPr lang="en-US" sz="2700" b="1" dirty="0">
                <a:solidFill>
                  <a:schemeClr val="accent6">
                    <a:lumMod val="50000"/>
                  </a:schemeClr>
                </a:solidFill>
              </a:rPr>
              <a:t/>
            </a:r>
            <a:br>
              <a:rPr lang="en-US" sz="2700" b="1" dirty="0">
                <a:solidFill>
                  <a:schemeClr val="accent6">
                    <a:lumMod val="50000"/>
                  </a:schemeClr>
                </a:solidFill>
              </a:rPr>
            </a:br>
            <a:r>
              <a:rPr lang="en-US" b="1" i="1" dirty="0" smtClean="0"/>
              <a:t/>
            </a:r>
            <a:br>
              <a:rPr lang="en-US" b="1" i="1" dirty="0" smtClean="0"/>
            </a:br>
            <a:endParaRPr lang="en-US" b="1" i="1" dirty="0"/>
          </a:p>
        </p:txBody>
      </p:sp>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3682766" y="0"/>
            <a:ext cx="1634166" cy="682514"/>
          </a:xfrm>
          <a:prstGeom prst="rect">
            <a:avLst/>
          </a:prstGeom>
        </p:spPr>
      </p:pic>
      <p:sp>
        <p:nvSpPr>
          <p:cNvPr id="4" name="Rectangle 3"/>
          <p:cNvSpPr/>
          <p:nvPr/>
        </p:nvSpPr>
        <p:spPr>
          <a:xfrm>
            <a:off x="2247694" y="634965"/>
            <a:ext cx="4504310" cy="461665"/>
          </a:xfrm>
          <a:prstGeom prst="rect">
            <a:avLst/>
          </a:prstGeom>
        </p:spPr>
        <p:txBody>
          <a:bodyPr wrap="none">
            <a:spAutoFit/>
          </a:bodyPr>
          <a:lstStyle/>
          <a:p>
            <a:r>
              <a:rPr lang="en-US" sz="2400" b="1" i="1" dirty="0">
                <a:solidFill>
                  <a:schemeClr val="accent2">
                    <a:lumMod val="75000"/>
                  </a:schemeClr>
                </a:solidFill>
              </a:rPr>
              <a:t>Network, inspire, advocate, learn.</a:t>
            </a:r>
            <a:endParaRPr lang="en-US" sz="2400" dirty="0">
              <a:solidFill>
                <a:schemeClr val="accent2">
                  <a:lumMod val="75000"/>
                </a:schemeClr>
              </a:solidFill>
            </a:endParaRPr>
          </a:p>
        </p:txBody>
      </p:sp>
      <p:sp>
        <p:nvSpPr>
          <p:cNvPr id="6" name="TextBox 5"/>
          <p:cNvSpPr txBox="1"/>
          <p:nvPr/>
        </p:nvSpPr>
        <p:spPr>
          <a:xfrm>
            <a:off x="228600" y="2514600"/>
            <a:ext cx="8763000" cy="3806170"/>
          </a:xfrm>
          <a:prstGeom prst="rect">
            <a:avLst/>
          </a:prstGeom>
          <a:noFill/>
        </p:spPr>
        <p:txBody>
          <a:bodyPr wrap="square" rtlCol="0">
            <a:spAutoFit/>
          </a:bodyPr>
          <a:lstStyle/>
          <a:p>
            <a:pPr>
              <a:spcAft>
                <a:spcPts val="800"/>
              </a:spcAft>
            </a:pPr>
            <a:r>
              <a:rPr lang="en-US" sz="1600" dirty="0"/>
              <a:t>The AWN recognizes the importance of mentoring in academic/professional growth and development. The AWN Mentor Award is intended to recognize an individual who has served as an outstanding mentor to women at Washington University School of Medicine. </a:t>
            </a:r>
          </a:p>
          <a:p>
            <a:pPr>
              <a:spcAft>
                <a:spcPts val="800"/>
              </a:spcAft>
            </a:pPr>
            <a:r>
              <a:rPr lang="en-US" sz="1600" dirty="0" smtClean="0"/>
              <a:t>This </a:t>
            </a:r>
            <a:r>
              <a:rPr lang="en-US" sz="1600" dirty="0"/>
              <a:t>award is distinct from a teaching award in that nominees should mentor in many senses of the word, not simply through teaching </a:t>
            </a:r>
            <a:r>
              <a:rPr lang="en-US" sz="1600" dirty="0" smtClean="0"/>
              <a:t>responsibilities.</a:t>
            </a:r>
            <a:endParaRPr lang="en-US" sz="1600" dirty="0"/>
          </a:p>
          <a:p>
            <a:pPr>
              <a:spcAft>
                <a:spcPts val="800"/>
              </a:spcAft>
            </a:pPr>
            <a:r>
              <a:rPr lang="en-US" sz="1600" dirty="0" smtClean="0"/>
              <a:t>Outstanding </a:t>
            </a:r>
            <a:r>
              <a:rPr lang="en-US" sz="1600" dirty="0"/>
              <a:t>male or female Washington University Faculty members at the Instructor level or above are eligible for this award. Nominations should be submitted by female Washington University faculty members or postgraduate trainees who have been mentored by an outstanding individual. Nomination letters should describe how the nominee has excelled as a </a:t>
            </a:r>
            <a:r>
              <a:rPr lang="en-US" sz="1600" dirty="0" smtClean="0"/>
              <a:t>mentor. Individual letters submitted as a group are encouraged</a:t>
            </a:r>
            <a:r>
              <a:rPr lang="en-US" sz="1600" dirty="0" smtClean="0"/>
              <a:t>. Current AWN Board members are not eligible for this award.</a:t>
            </a:r>
            <a:endParaRPr lang="en-US" sz="1600" dirty="0" smtClean="0"/>
          </a:p>
          <a:p>
            <a:pPr>
              <a:spcAft>
                <a:spcPts val="800"/>
              </a:spcAft>
            </a:pPr>
            <a:r>
              <a:rPr lang="en-US" sz="1600" dirty="0" smtClean="0"/>
              <a:t>Nominations </a:t>
            </a:r>
            <a:r>
              <a:rPr lang="en-US" sz="1600" dirty="0"/>
              <a:t>should be emailed to: Sarah Hartz, AWN secretary, at </a:t>
            </a:r>
            <a:r>
              <a:rPr lang="en-US" sz="1600" dirty="0" smtClean="0">
                <a:hlinkClick r:id="rId5"/>
              </a:rPr>
              <a:t>hartzs@wustl.edu</a:t>
            </a:r>
            <a:r>
              <a:rPr lang="en-US" sz="1600" dirty="0" smtClean="0"/>
              <a:t>.</a:t>
            </a:r>
          </a:p>
          <a:p>
            <a:pPr algn="ctr">
              <a:spcAft>
                <a:spcPts val="800"/>
              </a:spcAft>
            </a:pPr>
            <a:r>
              <a:rPr lang="en-US" sz="1600" b="1" dirty="0" smtClean="0"/>
              <a:t>Nominations </a:t>
            </a:r>
            <a:r>
              <a:rPr lang="en-US" sz="1600" b="1" dirty="0"/>
              <a:t>must be received by </a:t>
            </a:r>
            <a:r>
              <a:rPr lang="en-US" sz="1600" b="1" dirty="0" smtClean="0"/>
              <a:t>April </a:t>
            </a:r>
            <a:r>
              <a:rPr lang="en-US" sz="1600" b="1" dirty="0"/>
              <a:t>15, </a:t>
            </a:r>
            <a:r>
              <a:rPr lang="en-US" sz="1600" b="1" dirty="0" smtClean="0"/>
              <a:t>2018. </a:t>
            </a:r>
            <a:endParaRPr lang="en-US" sz="1600" dirty="0" smtClean="0"/>
          </a:p>
          <a:p>
            <a:pPr algn="ctr">
              <a:spcAft>
                <a:spcPts val="800"/>
              </a:spcAft>
            </a:pPr>
            <a:r>
              <a:rPr lang="en-US" sz="1600" b="1" dirty="0" smtClean="0"/>
              <a:t>The </a:t>
            </a:r>
            <a:r>
              <a:rPr lang="en-US" sz="1600" b="1" dirty="0"/>
              <a:t>AWN Mentor Award will be presented at the AWN spring </a:t>
            </a:r>
            <a:r>
              <a:rPr lang="en-US" sz="1600" b="1" dirty="0" smtClean="0"/>
              <a:t>dinner on May 9, 2018.</a:t>
            </a:r>
            <a:endParaRPr lang="en-US" sz="1600" dirty="0"/>
          </a:p>
        </p:txBody>
      </p:sp>
    </p:spTree>
    <p:extLst>
      <p:ext uri="{BB962C8B-B14F-4D97-AF65-F5344CB8AC3E}">
        <p14:creationId xmlns:p14="http://schemas.microsoft.com/office/powerpoint/2010/main" val="2330714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2933</TotalTime>
  <Words>192</Words>
  <Application>Microsoft Office PowerPoint</Application>
  <PresentationFormat>On-screen Show (4:3)</PresentationFormat>
  <Paragraphs>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  2018 Call for Nominations Mentor Award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tammy</dc:creator>
  <cp:lastModifiedBy>Sarah Hartz</cp:lastModifiedBy>
  <cp:revision>22</cp:revision>
  <dcterms:created xsi:type="dcterms:W3CDTF">2015-08-13T16:00:53Z</dcterms:created>
  <dcterms:modified xsi:type="dcterms:W3CDTF">2018-03-06T01:02:01Z</dcterms:modified>
</cp:coreProperties>
</file>